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76"/>
  </p:notesMasterIdLst>
  <p:handoutMasterIdLst>
    <p:handoutMasterId r:id="rId77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54" r:id="rId14"/>
    <p:sldId id="3632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691" r:id="rId42"/>
    <p:sldId id="3692" r:id="rId43"/>
    <p:sldId id="3693" r:id="rId44"/>
    <p:sldId id="3703" r:id="rId45"/>
    <p:sldId id="3718" r:id="rId46"/>
    <p:sldId id="3719" r:id="rId47"/>
    <p:sldId id="3720" r:id="rId48"/>
    <p:sldId id="3724" r:id="rId49"/>
    <p:sldId id="3734" r:id="rId50"/>
    <p:sldId id="3704" r:id="rId51"/>
    <p:sldId id="3708" r:id="rId52"/>
    <p:sldId id="3709" r:id="rId53"/>
    <p:sldId id="3712" r:id="rId54"/>
    <p:sldId id="3710" r:id="rId55"/>
    <p:sldId id="3711" r:id="rId56"/>
    <p:sldId id="3721" r:id="rId57"/>
    <p:sldId id="3714" r:id="rId58"/>
    <p:sldId id="3722" r:id="rId59"/>
    <p:sldId id="3725" r:id="rId60"/>
    <p:sldId id="3732" r:id="rId61"/>
    <p:sldId id="3699" r:id="rId62"/>
    <p:sldId id="3681" r:id="rId63"/>
    <p:sldId id="3695" r:id="rId64"/>
    <p:sldId id="3705" r:id="rId65"/>
    <p:sldId id="3726" r:id="rId66"/>
    <p:sldId id="3727" r:id="rId67"/>
    <p:sldId id="3731" r:id="rId68"/>
    <p:sldId id="3730" r:id="rId69"/>
    <p:sldId id="3728" r:id="rId70"/>
    <p:sldId id="3729" r:id="rId71"/>
    <p:sldId id="3647" r:id="rId72"/>
    <p:sldId id="3631" r:id="rId73"/>
    <p:sldId id="3628" r:id="rId74"/>
    <p:sldId id="3717" r:id="rId75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143" autoAdjust="0"/>
    <p:restoredTop sz="99000" autoAdjust="0"/>
  </p:normalViewPr>
  <p:slideViewPr>
    <p:cSldViewPr>
      <p:cViewPr varScale="1">
        <p:scale>
          <a:sx n="113" d="100"/>
          <a:sy n="113" d="100"/>
        </p:scale>
        <p:origin x="936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3048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652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47380" y="76200"/>
                <a:ext cx="7772400" cy="990600"/>
              </a:xfrm>
            </p:spPr>
            <p:txBody>
              <a:bodyPr/>
              <a:lstStyle/>
              <a:p>
                <a:r>
                  <a:rPr lang="en-US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Properties</a:t>
                </a:r>
              </a:p>
            </p:txBody>
          </p:sp>
        </mc:Choice>
        <mc:Fallback xmlns="">
          <p:sp>
            <p:nvSpPr>
              <p:cNvPr id="15565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47380" y="76200"/>
                <a:ext cx="7772400" cy="990600"/>
              </a:xfrm>
              <a:blipFill>
                <a:blip r:embed="rId2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0" y="1295400"/>
                <a:ext cx="8763000" cy="5029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we apply LLL to a lattice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,…,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defined as above, we have:</a:t>
                </a:r>
              </a:p>
              <a:p>
                <a:pPr marL="1257300" lvl="2" indent="-457200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sub>
                    </m:sSub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&lt;1, LLL runs in time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ker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257300" lvl="2" indent="-457200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257300" lvl="2" indent="-457200"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257300" lvl="2" indent="-457200"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257300" lvl="2" indent="-457200"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)≥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1257300" lvl="2" indent="-457200"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257300" lvl="2" indent="-457200"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∏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257300" lvl="2" indent="-457200"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800" kern="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f>
                          <m:f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lnSpc>
                    <a:spcPct val="90000"/>
                  </a:lnSpc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],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round it,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)↿∈</m:t>
                    </m:r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This is </a:t>
                </a:r>
                <a:r>
                  <a:rPr lang="en-US" sz="1800" i="1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rounding.</a:t>
                </a: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" y="1295400"/>
                <a:ext cx="8763000" cy="5029200"/>
              </a:xfrm>
              <a:prstGeom prst="rect">
                <a:avLst/>
              </a:prstGeom>
              <a:blipFill>
                <a:blip r:embed="rId3"/>
                <a:stretch>
                  <a:fillRect l="-434" t="-1259" r="-28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154053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305800" cy="38862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To apply LLL, let: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= (n, 0,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2</a:t>
            </a:r>
            <a:r>
              <a:rPr lang="en-US" sz="1800" dirty="0"/>
              <a:t>= (0, </a:t>
            </a:r>
            <a:r>
              <a:rPr lang="en-US" sz="1800" dirty="0" err="1"/>
              <a:t>Yn</a:t>
            </a:r>
            <a:r>
              <a:rPr lang="en-US" sz="1800" dirty="0"/>
              <a:t>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3</a:t>
            </a:r>
            <a:r>
              <a:rPr lang="en-US" sz="1800" dirty="0"/>
              <a:t>= (0, 0, Y</a:t>
            </a:r>
            <a:r>
              <a:rPr lang="en-US" sz="1800" baseline="30000" dirty="0"/>
              <a:t>2</a:t>
            </a:r>
            <a:r>
              <a:rPr lang="en-US" sz="1800" dirty="0"/>
              <a:t>n,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(a</a:t>
            </a:r>
            <a:r>
              <a:rPr lang="en-US" sz="1800" baseline="-25000" dirty="0"/>
              <a:t>0</a:t>
            </a:r>
            <a:r>
              <a:rPr lang="en-US" sz="1800" dirty="0"/>
              <a:t> , a</a:t>
            </a:r>
            <a:r>
              <a:rPr lang="en-US" sz="1800" baseline="-25000" dirty="0"/>
              <a:t>1</a:t>
            </a:r>
            <a:r>
              <a:rPr lang="en-US" sz="1800" dirty="0"/>
              <a:t>Y, a</a:t>
            </a:r>
            <a:r>
              <a:rPr lang="en-US" sz="1800" baseline="-25000" dirty="0"/>
              <a:t>2</a:t>
            </a:r>
            <a:r>
              <a:rPr lang="en-US" sz="1800" dirty="0"/>
              <a:t>Y</a:t>
            </a:r>
            <a:r>
              <a:rPr lang="en-US" sz="1800" baseline="30000" dirty="0"/>
              <a:t>2</a:t>
            </a:r>
            <a:r>
              <a:rPr lang="en-US" sz="1800" dirty="0"/>
              <a:t>, a</a:t>
            </a:r>
            <a:r>
              <a:rPr lang="en-US" sz="1800" baseline="-25000" dirty="0"/>
              <a:t>3</a:t>
            </a:r>
            <a:r>
              <a:rPr lang="en-US" sz="1800" dirty="0"/>
              <a:t>Y</a:t>
            </a:r>
            <a:r>
              <a:rPr lang="en-US" sz="1800" baseline="30000" dirty="0"/>
              <a:t>3</a:t>
            </a:r>
            <a:r>
              <a:rPr lang="en-US" sz="1800" dirty="0"/>
              <a:t>) 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When we apply LLL, we get a vector, b</a:t>
            </a:r>
            <a:r>
              <a:rPr lang="en-US" sz="1800" baseline="-25000" dirty="0"/>
              <a:t>1</a:t>
            </a:r>
            <a:r>
              <a:rPr lang="en-US" sz="1800" dirty="0"/>
              <a:t>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||b</a:t>
            </a:r>
            <a:r>
              <a:rPr lang="en-US" sz="1800" baseline="-25000" dirty="0"/>
              <a:t>1</a:t>
            </a:r>
            <a:r>
              <a:rPr lang="en-US" sz="1800" dirty="0"/>
              <a:t>|| </a:t>
            </a:r>
            <a:r>
              <a:rPr lang="en-US" sz="1800" dirty="0">
                <a:latin typeface="Math1Mono"/>
              </a:rPr>
              <a:t>≦</a:t>
            </a:r>
            <a:r>
              <a:rPr lang="en-US" sz="1800" dirty="0"/>
              <a:t> 2</a:t>
            </a:r>
            <a:r>
              <a:rPr lang="en-US" sz="1800" baseline="30000" dirty="0"/>
              <a:t>(3/4)</a:t>
            </a:r>
            <a:r>
              <a:rPr lang="en-US" sz="1800" dirty="0"/>
              <a:t> |det(v</a:t>
            </a:r>
            <a:r>
              <a:rPr lang="en-US" sz="1800" baseline="-25000" dirty="0"/>
              <a:t>1</a:t>
            </a:r>
            <a:r>
              <a:rPr lang="en-US" sz="1800" dirty="0"/>
              <a:t>, v</a:t>
            </a:r>
            <a:r>
              <a:rPr lang="en-US" sz="1800" baseline="-25000" dirty="0"/>
              <a:t>2</a:t>
            </a:r>
            <a:r>
              <a:rPr lang="en-US" sz="1800" dirty="0"/>
              <a:t>, v</a:t>
            </a:r>
            <a:r>
              <a:rPr lang="en-US" sz="1800" baseline="-25000" dirty="0"/>
              <a:t>3</a:t>
            </a:r>
            <a:r>
              <a:rPr lang="en-US" sz="1800" dirty="0"/>
              <a:t>, v</a:t>
            </a:r>
            <a:r>
              <a:rPr lang="en-US" sz="1800" baseline="-25000" dirty="0"/>
              <a:t>4</a:t>
            </a:r>
            <a:r>
              <a:rPr lang="en-US" sz="1800" dirty="0"/>
              <a:t>)| = 2</a:t>
            </a:r>
            <a:r>
              <a:rPr lang="en-US" sz="1800" baseline="30000" dirty="0"/>
              <a:t>(3/4)</a:t>
            </a:r>
            <a:r>
              <a:rPr lang="en-US" sz="1800" dirty="0"/>
              <a:t> n</a:t>
            </a:r>
            <a:r>
              <a:rPr lang="en-US" sz="1800" baseline="30000" dirty="0"/>
              <a:t>(3/4)</a:t>
            </a:r>
            <a:r>
              <a:rPr lang="en-US" sz="1800" dirty="0"/>
              <a:t>  Y</a:t>
            </a:r>
            <a:r>
              <a:rPr lang="en-US" sz="1800" baseline="30000" dirty="0"/>
              <a:t>(3/2)</a:t>
            </a:r>
            <a:r>
              <a:rPr lang="en-US" sz="1800" dirty="0"/>
              <a:t> ….  </a:t>
            </a:r>
            <a:r>
              <a:rPr lang="en-US" sz="1800" i="1" dirty="0">
                <a:solidFill>
                  <a:srgbClr val="0066CC"/>
                </a:solidFill>
              </a:rPr>
              <a:t>Equation 1</a:t>
            </a:r>
            <a:r>
              <a:rPr lang="en-US" sz="1800" dirty="0"/>
              <a:t>.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Let  b</a:t>
            </a:r>
            <a:r>
              <a:rPr lang="en-US" sz="1800" baseline="-25000" dirty="0"/>
              <a:t>1</a:t>
            </a:r>
            <a:r>
              <a:rPr lang="en-US" sz="1800" dirty="0"/>
              <a:t>= c</a:t>
            </a:r>
            <a:r>
              <a:rPr lang="en-US" sz="1800" baseline="-25000" dirty="0"/>
              <a:t>1</a:t>
            </a: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 + …+ c</a:t>
            </a:r>
            <a:r>
              <a:rPr lang="en-US" sz="1800" baseline="-25000" dirty="0"/>
              <a:t>4</a:t>
            </a: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(e</a:t>
            </a:r>
            <a:r>
              <a:rPr lang="en-US" sz="1800" baseline="-25000" dirty="0"/>
              <a:t>0</a:t>
            </a:r>
            <a:r>
              <a:rPr lang="en-US" sz="1800" dirty="0"/>
              <a:t>, Ye</a:t>
            </a:r>
            <a:r>
              <a:rPr lang="en-US" sz="1800" baseline="-25000" dirty="0"/>
              <a:t>1</a:t>
            </a:r>
            <a:r>
              <a:rPr lang="en-US" sz="1800" dirty="0"/>
              <a:t>, Y</a:t>
            </a:r>
            <a:r>
              <a:rPr lang="en-US" sz="1800" baseline="30000" dirty="0"/>
              <a:t>2</a:t>
            </a: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, Y</a:t>
            </a:r>
            <a:r>
              <a:rPr lang="en-US" sz="1800" baseline="30000" dirty="0"/>
              <a:t>3</a:t>
            </a: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).  Then: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0</a:t>
            </a:r>
            <a:r>
              <a:rPr lang="en-US" sz="1800" dirty="0"/>
              <a:t> = c</a:t>
            </a:r>
            <a:r>
              <a:rPr lang="en-US" sz="1800" baseline="-25000" dirty="0"/>
              <a:t>1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0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1</a:t>
            </a:r>
            <a:r>
              <a:rPr lang="en-US" sz="1800" dirty="0"/>
              <a:t> = c</a:t>
            </a:r>
            <a:r>
              <a:rPr lang="en-US" sz="1800" baseline="-25000" dirty="0"/>
              <a:t>2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1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= c</a:t>
            </a:r>
            <a:r>
              <a:rPr lang="en-US" sz="1800" baseline="-25000" dirty="0"/>
              <a:t>3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2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 =  c</a:t>
            </a:r>
            <a:r>
              <a:rPr lang="en-US" sz="1800" baseline="-25000" dirty="0"/>
              <a:t>4</a:t>
            </a:r>
            <a:endParaRPr 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f(x)= g(x) (mod n), so if m is a solution of f(x) (mod n), g(m)= c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f(m)= 0 (mod n).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|g(x)| ≦ 2||b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||.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||b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||≦2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|g(x)|&lt;n and g(x)=0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f(T)= 0 (mod n)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blipFill>
                <a:blip r:embed="rId2"/>
                <a:stretch>
                  <a:fillRect l="-593" t="-130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133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133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6" r="-584" b="-131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07731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 b="-133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/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76200"/>
            <a:ext cx="8610600" cy="990600"/>
          </a:xfrm>
        </p:spPr>
        <p:txBody>
          <a:bodyPr/>
          <a:lstStyle/>
          <a:p>
            <a:r>
              <a:rPr lang="en-US" sz="3600" dirty="0"/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6293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600200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77785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Some 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488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t="-1961" r="-674359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t="-1961" r="-630556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t="-1961" r="-725455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t="-1961" r="-200000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t="-1961" r="-84722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t="-1961" r="-93651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t="-1961" r="-3509" b="-243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𝑟𝑒𝑣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127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...,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b>
                        </m:sSub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</a:t>
            </a: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/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805" t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/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63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1942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blipFill>
                <a:blip r:embed="rId2"/>
                <a:stretch>
                  <a:fillRect l="-2287" t="-1832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1905000"/>
                <a:ext cx="7841892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𝑠𝑎𝑚𝑝𝑙𝑒𝑖𝑛𝑏𝑎𝑙𝑙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(−1)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𝜌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[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𝜏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+256]</m:t>
                          </m:r>
                        </m:sup>
                      </m:sSup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1905000"/>
                <a:ext cx="7841892" cy="4495800"/>
              </a:xfrm>
              <a:prstGeom prst="rect">
                <a:avLst/>
              </a:prstGeom>
              <a:blipFill>
                <a:blip r:embed="rId2"/>
                <a:stretch>
                  <a:fillRect l="-1618" t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452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278653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278653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515" t="-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blipFill>
                <a:blip r:embed="rId2"/>
                <a:stretch>
                  <a:fillRect l="-1858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2516" y="1323644"/>
                <a:ext cx="8809480" cy="55343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Prover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Compresses t by dropping low order bits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2516" y="1323644"/>
                <a:ext cx="8809480" cy="5534356"/>
              </a:xfrm>
              <a:prstGeom prst="rect">
                <a:avLst/>
              </a:prstGeom>
              <a:blipFill>
                <a:blip r:embed="rId2"/>
                <a:stretch>
                  <a:fillRect l="-1585" t="-1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+mj-lt"/>
                <a:cs typeface="Calibri" panose="020F0502020204030204" pitchFamily="34" charset="0"/>
              </a:rPr>
              <a:t>Dilithium parameters for security category 5</a:t>
            </a:r>
            <a:endParaRPr lang="en-US" sz="2400" b="0" kern="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553885"/>
                  </p:ext>
                </p:extLst>
              </p:nvPr>
            </p:nvGraphicFramePr>
            <p:xfrm>
              <a:off x="1219200" y="1143000"/>
              <a:ext cx="6096000" cy="4257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80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61620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553885"/>
                  </p:ext>
                </p:extLst>
              </p:nvPr>
            </p:nvGraphicFramePr>
            <p:xfrm>
              <a:off x="1219200" y="1143000"/>
              <a:ext cx="6096000" cy="4257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80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61620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103333" r="-323684" b="-9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210345" r="-323684" b="-8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310345" r="-323684" b="-7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825" t="-310345" r="-79126" b="-7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410345" r="-323684" b="-6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493333" r="-323684" b="-5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825" t="-493333" r="-79126" b="-5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493333" r="-1875" b="-5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495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413953" r="-323684" b="-2813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413953" r="-1875" b="-2813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762069" r="-323684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825" t="-762069" r="-79126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762069" r="-1875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862069" r="-323684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930000" r="-323684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1065517" r="-323684" b="-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D365C-DC48-7AF4-A078-284C292A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910381"/>
              </p:ext>
            </p:extLst>
          </p:nvPr>
        </p:nvGraphicFramePr>
        <p:xfrm>
          <a:off x="1219200" y="5683715"/>
          <a:ext cx="4902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65479114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39169999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902327569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3834089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3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754229" y="2017896"/>
                <a:ext cx="7856371" cy="41543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754229" y="2017896"/>
                <a:ext cx="7856371" cy="4154304"/>
              </a:xfrm>
              <a:prstGeom prst="rect">
                <a:avLst/>
              </a:prstGeom>
              <a:blipFill>
                <a:blip r:embed="rId2"/>
                <a:stretch>
                  <a:fillRect l="-1935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sz="14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4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14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4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238" t="-1202" b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blipFill>
                <a:blip r:embed="rId2"/>
                <a:stretch>
                  <a:fillRect l="-20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𝜌𝜌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based on the </a:t>
                </a: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-Okamoto transform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blipFill>
                <a:blip r:embed="rId2"/>
                <a:stretch>
                  <a:fillRect l="-1906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16030" y="914400"/>
                <a:ext cx="8699370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2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2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600" b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16030" y="914400"/>
                <a:ext cx="8699370" cy="5461726"/>
              </a:xfrm>
              <a:prstGeom prst="rect">
                <a:avLst/>
              </a:prstGeom>
              <a:blipFill>
                <a:blip r:embed="rId2"/>
                <a:stretch>
                  <a:fillRect l="-3785" b="-6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762000" y="1828800"/>
                <a:ext cx="7851954" cy="3810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762000" y="1828800"/>
                <a:ext cx="7851954" cy="3810000"/>
              </a:xfrm>
              <a:prstGeom prst="rect">
                <a:avLst/>
              </a:prstGeom>
              <a:blipFill>
                <a:blip r:embed="rId2"/>
                <a:stretch>
                  <a:fillRect l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blipFill>
                <a:blip r:embed="rId2"/>
                <a:stretch>
                  <a:fillRect l="-804" t="-1690" r="-1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600200"/>
                <a:ext cx="78486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18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18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600200"/>
                <a:ext cx="7848600" cy="46482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76400"/>
                <a:ext cx="8153400" cy="4490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 a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76400"/>
                <a:ext cx="8153400" cy="4490793"/>
              </a:xfrm>
              <a:prstGeom prst="rect">
                <a:avLst/>
              </a:prstGeom>
              <a:blipFill>
                <a:blip r:embed="rId2"/>
                <a:stretch>
                  <a:fillRect l="-1558" t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simplified a little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458200" cy="516731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sz="2000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(Note: failure rate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−174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ML-KEM-1024)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458200" cy="5167313"/>
              </a:xfrm>
              <a:prstGeom prst="rect">
                <a:avLst/>
              </a:prstGeom>
              <a:blipFill>
                <a:blip r:embed="rId2"/>
                <a:stretch>
                  <a:fillRect l="-1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36576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51054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762000" y="1295400"/>
                <a:ext cx="7420440" cy="5410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762000" y="1295400"/>
                <a:ext cx="7420440" cy="5410200"/>
              </a:xfrm>
              <a:prstGeom prst="rect">
                <a:avLst/>
              </a:prstGeom>
              <a:blipFill>
                <a:blip r:embed="rId2"/>
                <a:stretch>
                  <a:fillRect l="-1880" t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24059" y="1605207"/>
                <a:ext cx="81534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5988" lvl="2" indent="-28575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41413" lvl="3" indent="-28575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28650" lvl="1" indent="-28575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41413" lvl="3" indent="-28575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28650" lvl="1" indent="-28575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41413" lvl="3" indent="-28575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286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286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24059" y="1605207"/>
                <a:ext cx="8153400" cy="4871793"/>
              </a:xfrm>
              <a:prstGeom prst="rect">
                <a:avLst/>
              </a:prstGeom>
              <a:blipFill>
                <a:blip r:embed="rId2"/>
                <a:stretch>
                  <a:fillRect l="-1400" t="-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6200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620000" cy="4414593"/>
              </a:xfrm>
              <a:prstGeom prst="rect">
                <a:avLst/>
              </a:prstGeom>
              <a:blipFill>
                <a:blip r:embed="rId2"/>
                <a:stretch>
                  <a:fillRect l="-166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52500" y="1655449"/>
                <a:ext cx="7239000" cy="4795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52500" y="1655449"/>
                <a:ext cx="7239000" cy="4795593"/>
              </a:xfrm>
              <a:prstGeom prst="rect">
                <a:avLst/>
              </a:prstGeom>
              <a:blipFill>
                <a:blip r:embed="rId2"/>
                <a:stretch>
                  <a:fillRect l="-1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52500" y="1828799"/>
                <a:ext cx="7239000" cy="44196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52500" y="1828799"/>
                <a:ext cx="7239000" cy="4419601"/>
              </a:xfrm>
              <a:prstGeom prst="rect">
                <a:avLst/>
              </a:prstGeom>
              <a:blipFill>
                <a:blip r:embed="rId2"/>
                <a:stretch>
                  <a:fillRect l="-1748" t="-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4582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18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458200" cy="3810001"/>
              </a:xfrm>
              <a:prstGeom prst="rect">
                <a:avLst/>
              </a:prstGeom>
              <a:blipFill>
                <a:blip r:embed="rId2"/>
                <a:stretch>
                  <a:fillRect l="-1649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makehint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𝑆𝑚𝑎𝑙𝑙𝑏𝑎𝑙𝑙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𝑒𝑡𝑐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MultiplyNTT</a:t>
                </a: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9320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75316</TotalTime>
  <Words>7848</Words>
  <Application>Microsoft Macintosh PowerPoint</Application>
  <PresentationFormat>Letter Paper (8.5x11 in)</PresentationFormat>
  <Paragraphs>1077</Paragraphs>
  <Slides>74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Calibri</vt:lpstr>
      <vt:lpstr>Cambria Math</vt:lpstr>
      <vt:lpstr>Courier New</vt:lpstr>
      <vt:lpstr>Math1Mono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  <vt:lpstr>LLL Theorem</vt:lpstr>
      <vt:lpstr>Gauss again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4660</cp:revision>
  <cp:lastPrinted>2024-07-10T20:18:11Z</cp:lastPrinted>
  <dcterms:created xsi:type="dcterms:W3CDTF">2013-04-22T16:10:14Z</dcterms:created>
  <dcterms:modified xsi:type="dcterms:W3CDTF">2025-07-23T21:08:25Z</dcterms:modified>
</cp:coreProperties>
</file>